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57" r:id="rId14"/>
  </p:sldIdLst>
  <p:sldSz cx="9144000" cy="6858000" type="screen4x3"/>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19" name="Footer Placeholder 18"/>
          <p:cNvSpPr>
            <a:spLocks noGrp="1"/>
          </p:cNvSpPr>
          <p:nvPr>
            <p:ph type="ftr" sz="quarter" idx="11"/>
          </p:nvPr>
        </p:nvSpPr>
        <p:spPr/>
        <p:txBody>
          <a:bodyPr/>
          <a:lstStyle/>
          <a:p>
            <a:endParaRPr lang="en-AU" dirty="0"/>
          </a:p>
        </p:txBody>
      </p:sp>
      <p:sp>
        <p:nvSpPr>
          <p:cNvPr id="27" name="Slide Number Placeholder 26"/>
          <p:cNvSpPr>
            <a:spLocks noGrp="1"/>
          </p:cNvSpPr>
          <p:nvPr>
            <p:ph type="sldNum" sz="quarter" idx="12"/>
          </p:nvPr>
        </p:nvSpPr>
        <p:spPr/>
        <p:txBody>
          <a:bodyPr/>
          <a:lstStyle/>
          <a:p>
            <a:fld id="{A7C5722F-78CD-4F95-87EF-535C8AC0B5E8}" type="slidenum">
              <a:rPr lang="en-AU" smtClean="0"/>
              <a:t>‹#›</a:t>
            </a:fld>
            <a:endParaRPr lang="en-AU"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A7C5722F-78CD-4F95-87EF-535C8AC0B5E8}" type="slidenum">
              <a:rPr lang="en-AU" smtClean="0"/>
              <a:t>‹#›</a:t>
            </a:fld>
            <a:endParaRPr lang="en-A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A7C5722F-78CD-4F95-87EF-535C8AC0B5E8}" type="slidenum">
              <a:rPr lang="en-AU" smtClean="0"/>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99BDFDF-5B48-4DB3-A912-C86545F9AFEA}" type="datetimeFigureOut">
              <a:rPr lang="en-AU" smtClean="0"/>
              <a:t>3/10/2013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a:xfrm>
            <a:off x="8077200" y="6356350"/>
            <a:ext cx="609600" cy="365125"/>
          </a:xfrm>
        </p:spPr>
        <p:txBody>
          <a:bodyPr/>
          <a:lstStyle/>
          <a:p>
            <a:fld id="{A7C5722F-78CD-4F95-87EF-535C8AC0B5E8}" type="slidenum">
              <a:rPr lang="en-AU" smtClean="0"/>
              <a:t>‹#›</a:t>
            </a:fld>
            <a:endParaRPr lang="en-AU"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99BDFDF-5B48-4DB3-A912-C86545F9AFEA}" type="datetimeFigureOut">
              <a:rPr lang="en-AU" smtClean="0"/>
              <a:t>3/10/2013</a:t>
            </a:fld>
            <a:endParaRPr lang="en-AU"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AU"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7C5722F-78CD-4F95-87EF-535C8AC0B5E8}" type="slidenum">
              <a:rPr lang="en-AU" smtClean="0"/>
              <a:t>‹#›</a:t>
            </a:fld>
            <a:endParaRPr lang="en-AU"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1638" y="746672"/>
            <a:ext cx="7772400" cy="1470025"/>
          </a:xfrm>
        </p:spPr>
        <p:txBody>
          <a:bodyPr>
            <a:normAutofit/>
          </a:bodyPr>
          <a:lstStyle/>
          <a:p>
            <a:r>
              <a:rPr lang="en-AU" sz="4000" dirty="0" smtClean="0">
                <a:solidFill>
                  <a:srgbClr val="FF0000"/>
                </a:solidFill>
              </a:rPr>
              <a:t>A tour of </a:t>
            </a:r>
            <a:br>
              <a:rPr lang="en-AU" sz="4000" dirty="0" smtClean="0">
                <a:solidFill>
                  <a:srgbClr val="FF0000"/>
                </a:solidFill>
              </a:rPr>
            </a:br>
            <a:r>
              <a:rPr lang="en-AU" sz="4000" dirty="0" smtClean="0">
                <a:solidFill>
                  <a:srgbClr val="FF0000"/>
                </a:solidFill>
              </a:rPr>
              <a:t>Goulburn East Public School</a:t>
            </a:r>
            <a:endParaRPr lang="en-AU" sz="4000" dirty="0">
              <a:solidFill>
                <a:srgbClr val="FF0000"/>
              </a:solidFill>
            </a:endParaRPr>
          </a:p>
        </p:txBody>
      </p:sp>
      <p:pic>
        <p:nvPicPr>
          <p:cNvPr id="1026" name="Picture 2" descr="T:\Teacher\Photos 2013\School Photos\a_Whole School Waving-0001_MA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453"/>
          <a:stretch/>
        </p:blipFill>
        <p:spPr bwMode="auto">
          <a:xfrm>
            <a:off x="847317" y="2718046"/>
            <a:ext cx="7560840" cy="3240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75509" y="6165304"/>
            <a:ext cx="5832648" cy="369332"/>
          </a:xfrm>
          <a:prstGeom prst="rect">
            <a:avLst/>
          </a:prstGeom>
          <a:noFill/>
        </p:spPr>
        <p:txBody>
          <a:bodyPr wrap="square" rtlCol="0">
            <a:spAutoFit/>
          </a:bodyPr>
          <a:lstStyle/>
          <a:p>
            <a:pPr algn="r"/>
            <a:r>
              <a:rPr lang="en-AU" i="1" dirty="0" smtClean="0">
                <a:solidFill>
                  <a:srgbClr val="002060"/>
                </a:solidFill>
              </a:rPr>
              <a:t>Please click Slide Show – From Beginning</a:t>
            </a:r>
            <a:endParaRPr lang="en-AU" i="1" dirty="0">
              <a:solidFill>
                <a:srgbClr val="002060"/>
              </a:solidFill>
            </a:endParaRPr>
          </a:p>
        </p:txBody>
      </p:sp>
    </p:spTree>
    <p:extLst>
      <p:ext uri="{BB962C8B-B14F-4D97-AF65-F5344CB8AC3E}">
        <p14:creationId xmlns:p14="http://schemas.microsoft.com/office/powerpoint/2010/main" val="2307537054"/>
      </p:ext>
    </p:extLst>
  </p:cSld>
  <p:clrMapOvr>
    <a:masterClrMapping/>
  </p:clrMapOvr>
  <mc:AlternateContent xmlns:mc="http://schemas.openxmlformats.org/markup-compatibility/2006" xmlns:p14="http://schemas.microsoft.com/office/powerpoint/2010/main">
    <mc:Choice Requires="p14">
      <p:transition spd="slow" p14:dur="2000" advTm="5967"/>
    </mc:Choice>
    <mc:Fallback xmlns="">
      <p:transition spd="slow" advTm="596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80696"/>
          </a:xfrm>
        </p:spPr>
        <p:txBody>
          <a:bodyPr>
            <a:normAutofit/>
          </a:bodyPr>
          <a:lstStyle/>
          <a:p>
            <a:pPr algn="ctr"/>
            <a:r>
              <a:rPr lang="en-AU" sz="2800" dirty="0" smtClean="0"/>
              <a:t>Handball Courts</a:t>
            </a:r>
            <a:endParaRPr lang="en-AU" sz="2800" dirty="0"/>
          </a:p>
        </p:txBody>
      </p:sp>
      <p:pic>
        <p:nvPicPr>
          <p:cNvPr id="11266" name="Picture 2" descr="C:\Users\bdarcey\Desktop\Our school\gcops 0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833"/>
          <a:stretch/>
        </p:blipFill>
        <p:spPr bwMode="auto">
          <a:xfrm>
            <a:off x="971600" y="1844824"/>
            <a:ext cx="7560840" cy="464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755626"/>
      </p:ext>
    </p:extLst>
  </p:cSld>
  <p:clrMapOvr>
    <a:masterClrMapping/>
  </p:clrMapOvr>
  <mc:AlternateContent xmlns:mc="http://schemas.openxmlformats.org/markup-compatibility/2006" xmlns:p14="http://schemas.microsoft.com/office/powerpoint/2010/main">
    <mc:Choice Requires="p14">
      <p:transition spd="slow" p14:dur="2000" advTm="6113"/>
    </mc:Choice>
    <mc:Fallback xmlns="">
      <p:transition spd="slow" advTm="611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2800" b="1" dirty="0" smtClean="0"/>
              <a:t>Administration Block</a:t>
            </a:r>
            <a:br>
              <a:rPr lang="en-AU" sz="2800" b="1" dirty="0" smtClean="0"/>
            </a:br>
            <a:r>
              <a:rPr lang="en-AU" sz="1600" i="1" dirty="0" smtClean="0"/>
              <a:t>This building was originally a classroom and library.</a:t>
            </a:r>
            <a:endParaRPr lang="en-AU" sz="1600" b="1" i="1" dirty="0"/>
          </a:p>
        </p:txBody>
      </p:sp>
      <p:pic>
        <p:nvPicPr>
          <p:cNvPr id="12290" name="Picture 2" descr="C:\Users\bdarcey\Desktop\Our school\IMG_37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276871"/>
            <a:ext cx="6408712" cy="427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60142"/>
      </p:ext>
    </p:extLst>
  </p:cSld>
  <p:clrMapOvr>
    <a:masterClrMapping/>
  </p:clrMapOvr>
  <mc:AlternateContent xmlns:mc="http://schemas.openxmlformats.org/markup-compatibility/2006" xmlns:p14="http://schemas.microsoft.com/office/powerpoint/2010/main">
    <mc:Choice Requires="p14">
      <p:transition spd="slow" p14:dur="2000" advTm="6503"/>
    </mc:Choice>
    <mc:Fallback xmlns="">
      <p:transition spd="slow" advTm="6503"/>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564904"/>
            <a:ext cx="3538736" cy="1143000"/>
          </a:xfrm>
        </p:spPr>
        <p:txBody>
          <a:bodyPr>
            <a:normAutofit fontScale="90000"/>
          </a:bodyPr>
          <a:lstStyle/>
          <a:p>
            <a:r>
              <a:rPr lang="en-AU" sz="2800" dirty="0" smtClean="0"/>
              <a:t>Entry via Eleanor St</a:t>
            </a:r>
            <a:br>
              <a:rPr lang="en-AU" sz="2800" dirty="0" smtClean="0"/>
            </a:br>
            <a:r>
              <a:rPr lang="en-AU" sz="2800" dirty="0"/>
              <a:t/>
            </a:r>
            <a:br>
              <a:rPr lang="en-AU" sz="2800" dirty="0"/>
            </a:br>
            <a:r>
              <a:rPr lang="en-AU" sz="1600" i="1" dirty="0" smtClean="0"/>
              <a:t>This entry leads straight to the Admin block and is our main entry.</a:t>
            </a:r>
            <a:endParaRPr lang="en-AU" sz="2800" dirty="0"/>
          </a:p>
        </p:txBody>
      </p:sp>
      <p:pic>
        <p:nvPicPr>
          <p:cNvPr id="13314" name="Picture 2" descr="C:\Users\bdarcey\Desktop\Our school\IMG_37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24744"/>
            <a:ext cx="4152461" cy="5562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253541"/>
      </p:ext>
    </p:extLst>
  </p:cSld>
  <p:clrMapOvr>
    <a:masterClrMapping/>
  </p:clrMapOvr>
  <mc:AlternateContent xmlns:mc="http://schemas.openxmlformats.org/markup-compatibility/2006" xmlns:p14="http://schemas.microsoft.com/office/powerpoint/2010/main">
    <mc:Choice Requires="p14">
      <p:transition spd="slow" p14:dur="2000" advTm="5600"/>
    </mc:Choice>
    <mc:Fallback xmlns="">
      <p:transition spd="slow" advTm="56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165" y="2996952"/>
            <a:ext cx="2403970" cy="1008112"/>
          </a:xfrm>
        </p:spPr>
        <p:txBody>
          <a:bodyPr>
            <a:normAutofit/>
          </a:bodyPr>
          <a:lstStyle/>
          <a:p>
            <a:pPr algn="ctr"/>
            <a:r>
              <a:rPr lang="en-AU" sz="1800" dirty="0" smtClean="0">
                <a:latin typeface="MV Boli" panose="02000500030200090000" pitchFamily="2" charset="0"/>
                <a:cs typeface="MV Boli" panose="02000500030200090000" pitchFamily="2" charset="0"/>
              </a:rPr>
              <a:t>We are very proud of our beautiful school</a:t>
            </a:r>
            <a:endParaRPr lang="en-AU" sz="1800" dirty="0">
              <a:latin typeface="MV Boli" panose="02000500030200090000" pitchFamily="2" charset="0"/>
              <a:cs typeface="MV Boli" panose="02000500030200090000" pitchFamily="2" charset="0"/>
            </a:endParaRPr>
          </a:p>
        </p:txBody>
      </p:sp>
      <p:pic>
        <p:nvPicPr>
          <p:cNvPr id="2050" name="Picture 2" descr="C:\Users\bdarcey\Desktop\Goulburn East - Banner 2 ema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52736"/>
            <a:ext cx="2996630" cy="55714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darcey\Desktop\Banner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5" y="1064073"/>
            <a:ext cx="3024335"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41325"/>
      </p:ext>
    </p:extLst>
  </p:cSld>
  <p:clrMapOvr>
    <a:masterClrMapping/>
  </p:clrMapOvr>
  <mc:AlternateContent xmlns:mc="http://schemas.openxmlformats.org/markup-compatibility/2006" xmlns:p14="http://schemas.microsoft.com/office/powerpoint/2010/main">
    <mc:Choice Requires="p14">
      <p:transition spd="slow" p14:dur="2000" advTm="6121"/>
    </mc:Choice>
    <mc:Fallback xmlns="">
      <p:transition spd="slow" advTm="612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980728"/>
            <a:ext cx="8229600" cy="1143000"/>
          </a:xfrm>
        </p:spPr>
        <p:txBody>
          <a:bodyPr>
            <a:normAutofit fontScale="90000"/>
          </a:bodyPr>
          <a:lstStyle/>
          <a:p>
            <a:r>
              <a:rPr lang="en-AU" sz="1600" dirty="0" smtClean="0"/>
              <a:t>Our school was first opened in 1887.</a:t>
            </a:r>
            <a:br>
              <a:rPr lang="en-AU" sz="1600" dirty="0" smtClean="0"/>
            </a:br>
            <a:r>
              <a:rPr lang="en-AU" sz="1600" dirty="0" smtClean="0"/>
              <a:t>We are one of the oldest schools in Goulburn.</a:t>
            </a:r>
            <a:br>
              <a:rPr lang="en-AU" sz="1600" dirty="0" smtClean="0"/>
            </a:br>
            <a:r>
              <a:rPr lang="en-AU" sz="1600" dirty="0"/>
              <a:t/>
            </a:r>
            <a:br>
              <a:rPr lang="en-AU" sz="1600" dirty="0"/>
            </a:br>
            <a:r>
              <a:rPr lang="en-AU" sz="1600" dirty="0" smtClean="0"/>
              <a:t>This picture is taken from the Park Rd side of the school, near the line of Remembrance trees leading to Rocky Hill War Memorial.</a:t>
            </a:r>
            <a:endParaRPr lang="en-AU" sz="1600" dirty="0"/>
          </a:p>
        </p:txBody>
      </p:sp>
      <p:pic>
        <p:nvPicPr>
          <p:cNvPr id="3074" name="Picture 2" descr="C:\Users\bdarcey\Desktop\Our school\grounds 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708920"/>
            <a:ext cx="4876657" cy="325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16297"/>
      </p:ext>
    </p:extLst>
  </p:cSld>
  <p:clrMapOvr>
    <a:masterClrMapping/>
  </p:clrMapOvr>
  <mc:AlternateContent xmlns:mc="http://schemas.openxmlformats.org/markup-compatibility/2006" xmlns:p14="http://schemas.microsoft.com/office/powerpoint/2010/main">
    <mc:Choice Requires="p14">
      <p:transition p14:dur="10" advClick="0" advTm="6489">
        <p:cut/>
      </p:transition>
    </mc:Choice>
    <mc:Fallback xmlns="">
      <p:transition advClick="0" advTm="6489">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949280"/>
            <a:ext cx="8229600" cy="350912"/>
          </a:xfrm>
        </p:spPr>
        <p:txBody>
          <a:bodyPr>
            <a:normAutofit/>
          </a:bodyPr>
          <a:lstStyle/>
          <a:p>
            <a:r>
              <a:rPr lang="en-AU" sz="1400" dirty="0" smtClean="0"/>
              <a:t>This picture shows the Kindergarten class and part of our Outdoor Covered Learning Area (via Park Rd).</a:t>
            </a:r>
            <a:endParaRPr lang="en-AU" sz="1400" dirty="0"/>
          </a:p>
        </p:txBody>
      </p:sp>
      <p:pic>
        <p:nvPicPr>
          <p:cNvPr id="4098" name="Picture 2" descr="C:\Users\bdarcey\Desktop\Our school\grounds 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614"/>
          <a:stretch/>
        </p:blipFill>
        <p:spPr bwMode="auto">
          <a:xfrm>
            <a:off x="1599787" y="836712"/>
            <a:ext cx="663869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836781"/>
      </p:ext>
    </p:extLst>
  </p:cSld>
  <p:clrMapOvr>
    <a:masterClrMapping/>
  </p:clrMapOvr>
  <mc:AlternateContent xmlns:mc="http://schemas.openxmlformats.org/markup-compatibility/2006" xmlns:p14="http://schemas.microsoft.com/office/powerpoint/2010/main">
    <mc:Choice Requires="p14">
      <p:transition spd="slow" p14:dur="2000" advTm="6630"/>
    </mc:Choice>
    <mc:Fallback xmlns="">
      <p:transition spd="slow" advTm="663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08688"/>
          </a:xfrm>
        </p:spPr>
        <p:txBody>
          <a:bodyPr>
            <a:normAutofit fontScale="90000"/>
          </a:bodyPr>
          <a:lstStyle/>
          <a:p>
            <a:pPr algn="ctr"/>
            <a:r>
              <a:rPr lang="en-AU" sz="2000" dirty="0" smtClean="0"/>
              <a:t>Here we have our top play area</a:t>
            </a:r>
            <a:r>
              <a:rPr lang="en-AU" sz="1200" dirty="0" smtClean="0"/>
              <a:t>. </a:t>
            </a:r>
            <a:br>
              <a:rPr lang="en-AU" sz="1200" dirty="0" smtClean="0"/>
            </a:br>
            <a:r>
              <a:rPr lang="en-AU" sz="1200" i="1" dirty="0" smtClean="0"/>
              <a:t>The grounds have a fully automated sprinkler system keeping our turf green all year round. </a:t>
            </a:r>
            <a:br>
              <a:rPr lang="en-AU" sz="1200" i="1" dirty="0" smtClean="0"/>
            </a:br>
            <a:r>
              <a:rPr lang="en-AU" sz="1200" i="1" dirty="0" smtClean="0"/>
              <a:t>The bottom building (with the green roof) houses two classrooms and our computer lab.</a:t>
            </a:r>
            <a:endParaRPr lang="en-AU" sz="1200" i="1" dirty="0"/>
          </a:p>
        </p:txBody>
      </p:sp>
      <p:pic>
        <p:nvPicPr>
          <p:cNvPr id="5122" name="Picture 2" descr="C:\Users\bdarcey\Desktop\Our school\gcops 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814495"/>
            <a:ext cx="7108905" cy="473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761031"/>
      </p:ext>
    </p:extLst>
  </p:cSld>
  <p:clrMapOvr>
    <a:masterClrMapping/>
  </p:clrMapOvr>
  <mc:AlternateContent xmlns:mc="http://schemas.openxmlformats.org/markup-compatibility/2006" xmlns:p14="http://schemas.microsoft.com/office/powerpoint/2010/main">
    <mc:Choice Requires="p14">
      <p:transition spd="slow" p14:dur="2000" advTm="5919"/>
    </mc:Choice>
    <mc:Fallback xmlns="">
      <p:transition spd="slow" advTm="591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4784"/>
            <a:ext cx="8229600" cy="362304"/>
          </a:xfrm>
        </p:spPr>
        <p:txBody>
          <a:bodyPr>
            <a:normAutofit/>
          </a:bodyPr>
          <a:lstStyle/>
          <a:p>
            <a:pPr algn="ctr"/>
            <a:r>
              <a:rPr lang="en-AU" sz="1600" i="1" dirty="0" smtClean="0"/>
              <a:t>This is our sitting area (it also houses our special fairy garden).</a:t>
            </a:r>
            <a:endParaRPr lang="en-AU" sz="1600" i="1" dirty="0"/>
          </a:p>
        </p:txBody>
      </p:sp>
      <p:pic>
        <p:nvPicPr>
          <p:cNvPr id="6146" name="Picture 2" descr="C:\Users\bdarcey\Desktop\Our school\grounds 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60848"/>
            <a:ext cx="8496944" cy="423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265478"/>
      </p:ext>
    </p:extLst>
  </p:cSld>
  <p:clrMapOvr>
    <a:masterClrMapping/>
  </p:clrMapOvr>
  <mc:AlternateContent xmlns:mc="http://schemas.openxmlformats.org/markup-compatibility/2006" xmlns:p14="http://schemas.microsoft.com/office/powerpoint/2010/main">
    <mc:Choice Requires="p14">
      <p:transition spd="slow" p14:dur="2000" advTm="6065"/>
    </mc:Choice>
    <mc:Fallback xmlns="">
      <p:transition spd="slow" advTm="606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darcey\Desktop\Our school\IMG_38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8280920" cy="5520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1196752"/>
            <a:ext cx="1944216" cy="369332"/>
          </a:xfrm>
          <a:prstGeom prst="rect">
            <a:avLst/>
          </a:prstGeom>
          <a:noFill/>
        </p:spPr>
        <p:txBody>
          <a:bodyPr wrap="square" rtlCol="0">
            <a:spAutoFit/>
          </a:bodyPr>
          <a:lstStyle/>
          <a:p>
            <a:r>
              <a:rPr lang="en-AU" dirty="0" smtClean="0">
                <a:solidFill>
                  <a:srgbClr val="002060"/>
                </a:solidFill>
              </a:rPr>
              <a:t>Tennis Court</a:t>
            </a:r>
            <a:endParaRPr lang="en-AU" dirty="0">
              <a:solidFill>
                <a:srgbClr val="002060"/>
              </a:solidFill>
            </a:endParaRPr>
          </a:p>
        </p:txBody>
      </p:sp>
      <p:sp>
        <p:nvSpPr>
          <p:cNvPr id="5" name="TextBox 4"/>
          <p:cNvSpPr txBox="1"/>
          <p:nvPr/>
        </p:nvSpPr>
        <p:spPr>
          <a:xfrm>
            <a:off x="4355976" y="2492896"/>
            <a:ext cx="1512168" cy="369332"/>
          </a:xfrm>
          <a:prstGeom prst="rect">
            <a:avLst/>
          </a:prstGeom>
          <a:noFill/>
        </p:spPr>
        <p:txBody>
          <a:bodyPr wrap="square" rtlCol="0">
            <a:spAutoFit/>
          </a:bodyPr>
          <a:lstStyle/>
          <a:p>
            <a:r>
              <a:rPr lang="en-AU" dirty="0" smtClean="0">
                <a:solidFill>
                  <a:srgbClr val="002060"/>
                </a:solidFill>
              </a:rPr>
              <a:t>Sports Shed</a:t>
            </a:r>
            <a:endParaRPr lang="en-AU" dirty="0">
              <a:solidFill>
                <a:srgbClr val="002060"/>
              </a:solidFill>
            </a:endParaRPr>
          </a:p>
        </p:txBody>
      </p:sp>
      <p:sp>
        <p:nvSpPr>
          <p:cNvPr id="6" name="TextBox 5"/>
          <p:cNvSpPr txBox="1"/>
          <p:nvPr/>
        </p:nvSpPr>
        <p:spPr>
          <a:xfrm>
            <a:off x="6768244" y="2682945"/>
            <a:ext cx="1512168" cy="369332"/>
          </a:xfrm>
          <a:prstGeom prst="rect">
            <a:avLst/>
          </a:prstGeom>
          <a:noFill/>
        </p:spPr>
        <p:txBody>
          <a:bodyPr wrap="square" rtlCol="0">
            <a:spAutoFit/>
          </a:bodyPr>
          <a:lstStyle/>
          <a:p>
            <a:r>
              <a:rPr lang="en-AU" dirty="0" smtClean="0">
                <a:solidFill>
                  <a:srgbClr val="002060"/>
                </a:solidFill>
              </a:rPr>
              <a:t>Hall/Canteen</a:t>
            </a:r>
            <a:endParaRPr lang="en-AU" dirty="0">
              <a:solidFill>
                <a:srgbClr val="002060"/>
              </a:solidFill>
            </a:endParaRPr>
          </a:p>
        </p:txBody>
      </p:sp>
      <p:sp>
        <p:nvSpPr>
          <p:cNvPr id="7" name="TextBox 6"/>
          <p:cNvSpPr txBox="1"/>
          <p:nvPr/>
        </p:nvSpPr>
        <p:spPr>
          <a:xfrm>
            <a:off x="5253120" y="3025644"/>
            <a:ext cx="1512168" cy="369332"/>
          </a:xfrm>
          <a:prstGeom prst="rect">
            <a:avLst/>
          </a:prstGeom>
          <a:noFill/>
        </p:spPr>
        <p:txBody>
          <a:bodyPr wrap="square" rtlCol="0">
            <a:spAutoFit/>
          </a:bodyPr>
          <a:lstStyle/>
          <a:p>
            <a:r>
              <a:rPr lang="en-AU" dirty="0" smtClean="0">
                <a:solidFill>
                  <a:srgbClr val="002060"/>
                </a:solidFill>
              </a:rPr>
              <a:t>Amenities </a:t>
            </a:r>
            <a:endParaRPr lang="en-AU" dirty="0">
              <a:solidFill>
                <a:srgbClr val="002060"/>
              </a:solidFill>
            </a:endParaRPr>
          </a:p>
        </p:txBody>
      </p:sp>
      <p:cxnSp>
        <p:nvCxnSpPr>
          <p:cNvPr id="9" name="Straight Arrow Connector 8"/>
          <p:cNvCxnSpPr/>
          <p:nvPr/>
        </p:nvCxnSpPr>
        <p:spPr>
          <a:xfrm flipH="1">
            <a:off x="2339752" y="1566084"/>
            <a:ext cx="2913368" cy="207894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923928" y="2837275"/>
            <a:ext cx="1041160" cy="90375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67044" y="3394976"/>
            <a:ext cx="501100" cy="34605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516216" y="3023915"/>
            <a:ext cx="1113168" cy="71711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147063"/>
      </p:ext>
    </p:extLst>
  </p:cSld>
  <p:clrMapOvr>
    <a:masterClrMapping/>
  </p:clrMapOvr>
  <mc:AlternateContent xmlns:mc="http://schemas.openxmlformats.org/markup-compatibility/2006" xmlns:p14="http://schemas.microsoft.com/office/powerpoint/2010/main">
    <mc:Choice Requires="p14">
      <p:transition spd="slow" p14:dur="2000" advTm="6026"/>
    </mc:Choice>
    <mc:Fallback xmlns="">
      <p:transition spd="slow" advTm="602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704088"/>
            <a:ext cx="6203032" cy="492664"/>
          </a:xfrm>
        </p:spPr>
        <p:txBody>
          <a:bodyPr>
            <a:noAutofit/>
          </a:bodyPr>
          <a:lstStyle/>
          <a:p>
            <a:r>
              <a:rPr lang="en-AU" sz="3200" dirty="0" smtClean="0"/>
              <a:t>Library</a:t>
            </a:r>
            <a:endParaRPr lang="en-AU" sz="3200" dirty="0"/>
          </a:p>
        </p:txBody>
      </p:sp>
      <p:pic>
        <p:nvPicPr>
          <p:cNvPr id="8194" name="Picture 2" descr="C:\Users\bdarcey\Desktop\Our school\kids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40768"/>
            <a:ext cx="8117016" cy="541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018343"/>
      </p:ext>
    </p:extLst>
  </p:cSld>
  <p:clrMapOvr>
    <a:masterClrMapping/>
  </p:clrMapOvr>
  <mc:AlternateContent xmlns:mc="http://schemas.openxmlformats.org/markup-compatibility/2006" xmlns:p14="http://schemas.microsoft.com/office/powerpoint/2010/main">
    <mc:Choice Requires="p14">
      <p:transition spd="slow" p14:dur="2000" advTm="6387"/>
    </mc:Choice>
    <mc:Fallback xmlns="">
      <p:transition spd="slow" advTm="638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352005"/>
            <a:ext cx="8856984" cy="1143000"/>
          </a:xfrm>
        </p:spPr>
        <p:txBody>
          <a:bodyPr>
            <a:normAutofit/>
          </a:bodyPr>
          <a:lstStyle/>
          <a:p>
            <a:pPr algn="ctr"/>
            <a:r>
              <a:rPr lang="en-AU" sz="2000" dirty="0" smtClean="0"/>
              <a:t>This is the bottom play area. </a:t>
            </a:r>
            <a:br>
              <a:rPr lang="en-AU" sz="2000" dirty="0" smtClean="0"/>
            </a:br>
            <a:r>
              <a:rPr lang="en-AU" sz="2000" dirty="0" smtClean="0"/>
              <a:t/>
            </a:r>
            <a:br>
              <a:rPr lang="en-AU" sz="2000" dirty="0" smtClean="0"/>
            </a:br>
            <a:r>
              <a:rPr lang="en-AU" sz="2000" dirty="0" smtClean="0"/>
              <a:t>It is referred to as ‘</a:t>
            </a:r>
            <a:r>
              <a:rPr lang="en-AU" sz="2000" i="1" dirty="0" smtClean="0"/>
              <a:t>The Paddock</a:t>
            </a:r>
            <a:r>
              <a:rPr lang="en-AU" sz="2000" dirty="0" smtClean="0"/>
              <a:t>’.</a:t>
            </a:r>
            <a:endParaRPr lang="en-AU" sz="2000" dirty="0"/>
          </a:p>
        </p:txBody>
      </p:sp>
      <p:pic>
        <p:nvPicPr>
          <p:cNvPr id="9218" name="Picture 2" descr="C:\Users\bdarcey\Desktop\Our school\kids 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884820"/>
            <a:ext cx="6640852" cy="442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97886"/>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949280"/>
            <a:ext cx="8229600" cy="792088"/>
          </a:xfrm>
        </p:spPr>
        <p:txBody>
          <a:bodyPr>
            <a:normAutofit fontScale="90000"/>
          </a:bodyPr>
          <a:lstStyle/>
          <a:p>
            <a:pPr algn="ctr"/>
            <a:r>
              <a:rPr lang="en-AU" sz="1800" dirty="0" smtClean="0"/>
              <a:t>This is our ‘massive’ hall.</a:t>
            </a:r>
            <a:br>
              <a:rPr lang="en-AU" sz="1800" dirty="0" smtClean="0"/>
            </a:br>
            <a:r>
              <a:rPr lang="en-AU" sz="1800" dirty="0" smtClean="0"/>
              <a:t> It has a stage, storage areas and our canteen. </a:t>
            </a:r>
            <a:br>
              <a:rPr lang="en-AU" sz="1800" dirty="0" smtClean="0"/>
            </a:br>
            <a:r>
              <a:rPr lang="en-AU" sz="1800" i="1" dirty="0" smtClean="0"/>
              <a:t>We are really lucky to have such a fantastic space!</a:t>
            </a:r>
            <a:endParaRPr lang="en-AU" sz="1800" i="1" dirty="0"/>
          </a:p>
        </p:txBody>
      </p:sp>
      <p:pic>
        <p:nvPicPr>
          <p:cNvPr id="10242" name="Picture 2" descr="C:\Users\bdarcey\Desktop\Our school\kids 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049" y="908720"/>
            <a:ext cx="7432940" cy="495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662647"/>
      </p:ext>
    </p:extLst>
  </p:cSld>
  <p:clrMapOvr>
    <a:masterClrMapping/>
  </p:clrMapOvr>
  <mc:AlternateContent xmlns:mc="http://schemas.openxmlformats.org/markup-compatibility/2006" xmlns:p14="http://schemas.microsoft.com/office/powerpoint/2010/main">
    <mc:Choice Requires="p14">
      <p:transition spd="slow" p14:dur="2000" advTm="5980"/>
    </mc:Choice>
    <mc:Fallback xmlns="">
      <p:transition spd="slow" advTm="598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 tour of &amp;#x0D;&amp;#x0A;Goulburn East Public School&amp;quot;&quot;/&gt;&lt;property id=&quot;20307&quot; value=&quot;256&quot;/&gt;&lt;/object&gt;&lt;object type=&quot;3&quot; unique_id=&quot;10005&quot;&gt;&lt;property id=&quot;20148&quot; value=&quot;5&quot;/&gt;&lt;property id=&quot;20300&quot; value=&quot;Slide 2 - &amp;quot;Our school was first opened in 1887.&amp;#x0D;&amp;#x0A;We are one of the oldest schools in Goulburn.&amp;#x0D;&amp;#x0A;&amp;#x0D;&amp;#x0A;This picture is taken from the &quot;/&gt;&lt;property id=&quot;20307&quot; value=&quot;258&quot;/&gt;&lt;/object&gt;&lt;object type=&quot;3&quot; unique_id=&quot;10006&quot;&gt;&lt;property id=&quot;20148&quot; value=&quot;5&quot;/&gt;&lt;property id=&quot;20300&quot; value=&quot;Slide 3 - &amp;quot;This picture shows the Kindergarten class and part of our Outdoor Covered Learning Area (via Park Rd).&amp;quot;&quot;/&gt;&lt;property id=&quot;20307&quot; value=&quot;259&quot;/&gt;&lt;/object&gt;&lt;object type=&quot;3&quot; unique_id=&quot;10007&quot;&gt;&lt;property id=&quot;20148&quot; value=&quot;5&quot;/&gt;&lt;property id=&quot;20300&quot; value=&quot;Slide 4 - &amp;quot;Here we have our top play area. &amp;#x0D;&amp;#x0A;The grounds have a fully automated sprinkler system keeping our turf green all yea&quot;/&gt;&lt;property id=&quot;20307&quot; value=&quot;260&quot;/&gt;&lt;/object&gt;&lt;object type=&quot;3&quot; unique_id=&quot;10008&quot;&gt;&lt;property id=&quot;20148&quot; value=&quot;5&quot;/&gt;&lt;property id=&quot;20300&quot; value=&quot;Slide 5 - &amp;quot;This is our sitting area (it also houses our special fairy garden).&amp;quot;&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 - &amp;quot;Library&amp;quot;&quot;/&gt;&lt;property id=&quot;20307&quot; value=&quot;263&quot;/&gt;&lt;/object&gt;&lt;object type=&quot;3&quot; unique_id=&quot;10011&quot;&gt;&lt;property id=&quot;20148&quot; value=&quot;5&quot;/&gt;&lt;property id=&quot;20300&quot; value=&quot;Slide 8 - &amp;quot;This is the bottom play area. &amp;#x0D;&amp;#x0A;&amp;#x0D;&amp;#x0A;It is referred to as ‘The Paddock’.&amp;quot;&quot;/&gt;&lt;property id=&quot;20307&quot; value=&quot;264&quot;/&gt;&lt;/object&gt;&lt;object type=&quot;3&quot; unique_id=&quot;10012&quot;&gt;&lt;property id=&quot;20148&quot; value=&quot;5&quot;/&gt;&lt;property id=&quot;20300&quot; value=&quot;Slide 9 - &amp;quot;This is our ‘massive’ hall.&amp;#x0D;&amp;#x0A; It has a stage, storage areas and our canteen. &amp;#x0D;&amp;#x0A;We are really lucky to have such a fan&quot;/&gt;&lt;property id=&quot;20307&quot; value=&quot;265&quot;/&gt;&lt;/object&gt;&lt;object type=&quot;3&quot; unique_id=&quot;10013&quot;&gt;&lt;property id=&quot;20148&quot; value=&quot;5&quot;/&gt;&lt;property id=&quot;20300&quot; value=&quot;Slide 10 - &amp;quot;Handball Courts&amp;quot;&quot;/&gt;&lt;property id=&quot;20307&quot; value=&quot;266&quot;/&gt;&lt;/object&gt;&lt;object type=&quot;3&quot; unique_id=&quot;10014&quot;&gt;&lt;property id=&quot;20148&quot; value=&quot;5&quot;/&gt;&lt;property id=&quot;20300&quot; value=&quot;Slide 11 - &amp;quot;Administration Block&amp;#x0D;&amp;#x0A;This building was originally a classroom and library.&amp;quot;&quot;/&gt;&lt;property id=&quot;20307&quot; value=&quot;267&quot;/&gt;&lt;/object&gt;&lt;object type=&quot;3&quot; unique_id=&quot;10015&quot;&gt;&lt;property id=&quot;20148&quot; value=&quot;5&quot;/&gt;&lt;property id=&quot;20300&quot; value=&quot;Slide 12 - &amp;quot;Entry via Eleanor St&amp;#x0D;&amp;#x0A;&amp;#x0D;&amp;#x0A;This entry leads straight to the Admin block and is our main entry.&amp;quot;&quot;/&gt;&lt;property id=&quot;20307&quot; value=&quot;268&quot;/&gt;&lt;/object&gt;&lt;object type=&quot;3&quot; unique_id=&quot;10016&quot;&gt;&lt;property id=&quot;20148&quot; value=&quot;5&quot;/&gt;&lt;property id=&quot;20300&quot; value=&quot;Slide 13 - &amp;quot;We are very proud of our beautiful school&amp;quot;&quot;/&gt;&lt;property id=&quot;20307&quot; value=&quot;257&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54</TotalTime>
  <Words>97</Words>
  <Application>Microsoft Office PowerPoint</Application>
  <PresentationFormat>On-screen Show (4:3)</PresentationFormat>
  <Paragraphs>17</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Flow</vt:lpstr>
      <vt:lpstr>A tour of  Goulburn East Public School</vt:lpstr>
      <vt:lpstr>Our school was first opened in 1887. We are one of the oldest schools in Goulburn.  This picture is taken from the Park Rd side of the school, near the line of Remembrance trees leading to Rocky Hill War Memorial.</vt:lpstr>
      <vt:lpstr>This picture shows the Kindergarten class and part of our Outdoor Covered Learning Area (via Park Rd).</vt:lpstr>
      <vt:lpstr>Here we have our top play area.  The grounds have a fully automated sprinkler system keeping our turf green all year round.  The bottom building (with the green roof) houses two classrooms and our computer lab.</vt:lpstr>
      <vt:lpstr>This is our sitting area (it also houses our special fairy garden).</vt:lpstr>
      <vt:lpstr>PowerPoint Presentation</vt:lpstr>
      <vt:lpstr>Library</vt:lpstr>
      <vt:lpstr>This is the bottom play area.   It is referred to as ‘The Paddock’.</vt:lpstr>
      <vt:lpstr>This is our ‘massive’ hall.  It has a stage, storage areas and our canteen.  We are really lucky to have such a fantastic space!</vt:lpstr>
      <vt:lpstr>Handball Courts</vt:lpstr>
      <vt:lpstr>Administration Block This building was originally a classroom and library.</vt:lpstr>
      <vt:lpstr>Entry via Eleanor St  This entry leads straight to the Admin block and is our main entry.</vt:lpstr>
      <vt:lpstr>We are very proud of our beautiful school</vt:lpstr>
    </vt:vector>
  </TitlesOfParts>
  <Company>NSW, Department of Education and Training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tour of  Goulburn East Public School</dc:title>
  <dc:creator>Darcey, Bede</dc:creator>
  <cp:lastModifiedBy>Darcey, Bede</cp:lastModifiedBy>
  <cp:revision>9</cp:revision>
  <dcterms:created xsi:type="dcterms:W3CDTF">2013-10-03T02:44:25Z</dcterms:created>
  <dcterms:modified xsi:type="dcterms:W3CDTF">2013-10-03T04:08:08Z</dcterms:modified>
</cp:coreProperties>
</file>